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39"/>
  </p:notesMasterIdLst>
  <p:sldIdLst>
    <p:sldId id="256" r:id="rId5"/>
    <p:sldId id="305" r:id="rId6"/>
    <p:sldId id="314" r:id="rId7"/>
    <p:sldId id="313" r:id="rId8"/>
    <p:sldId id="312" r:id="rId9"/>
    <p:sldId id="258" r:id="rId10"/>
    <p:sldId id="275" r:id="rId11"/>
    <p:sldId id="291" r:id="rId12"/>
    <p:sldId id="279" r:id="rId13"/>
    <p:sldId id="264" r:id="rId14"/>
    <p:sldId id="300" r:id="rId15"/>
    <p:sldId id="280" r:id="rId16"/>
    <p:sldId id="270" r:id="rId17"/>
    <p:sldId id="285" r:id="rId18"/>
    <p:sldId id="286" r:id="rId19"/>
    <p:sldId id="287" r:id="rId20"/>
    <p:sldId id="268" r:id="rId21"/>
    <p:sldId id="281" r:id="rId22"/>
    <p:sldId id="282" r:id="rId23"/>
    <p:sldId id="284" r:id="rId24"/>
    <p:sldId id="271" r:id="rId25"/>
    <p:sldId id="315" r:id="rId26"/>
    <p:sldId id="316" r:id="rId27"/>
    <p:sldId id="266" r:id="rId28"/>
    <p:sldId id="310" r:id="rId29"/>
    <p:sldId id="267" r:id="rId30"/>
    <p:sldId id="309" r:id="rId31"/>
    <p:sldId id="292" r:id="rId32"/>
    <p:sldId id="295" r:id="rId33"/>
    <p:sldId id="296" r:id="rId34"/>
    <p:sldId id="297" r:id="rId35"/>
    <p:sldId id="298" r:id="rId36"/>
    <p:sldId id="299" r:id="rId37"/>
    <p:sldId id="31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08" autoAdjust="0"/>
  </p:normalViewPr>
  <p:slideViewPr>
    <p:cSldViewPr snapToGrid="0">
      <p:cViewPr varScale="1">
        <p:scale>
          <a:sx n="96" d="100"/>
          <a:sy n="96" d="100"/>
        </p:scale>
        <p:origin x="125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BEA81-F553-E818-3D0D-42BEAC00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EEA87-F3D7-4603-1ED9-AA0A20A51C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E9F2A-F969-B54A-45E5-D85677E9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70755-DF94-F8E9-FA92-5EA6DB1B9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8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CFB8-C4F8-9852-6EC6-DB583F98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67339-1AFC-F9DC-919B-5B6AC3DF3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2D0FB-BF2E-375F-02D9-4C258D790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DD17-D53C-FBD5-FD47-2C380E9CF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7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69A5-C784-508B-1DF7-8473BD26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60EB2-5A82-99F1-D1AB-82A3C3E5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38ADE-9ABF-A78C-2C6A-A05F05D7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3524-AAF2-1347-E84E-E65B446D3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1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33D482B-DF2D-42CD-8F8E-5D21CCCD8631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liberators/in-depth-the-costs-and-benefits-of-pair-programming-b4b54b27c6f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gif"/><Relationship Id="rId4" Type="http://schemas.openxmlformats.org/officeDocument/2006/relationships/image" Target="../media/image3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3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/>
              <a:t>Self-sufficient deployment: </a:t>
            </a:r>
            <a:br>
              <a:rPr lang="en-US" sz="3200" b="1" dirty="0"/>
            </a:br>
            <a:r>
              <a:rPr lang="en-US" sz="3200" b="1" dirty="0"/>
              <a:t>using </a:t>
            </a:r>
            <a:r>
              <a:rPr lang="en-US" sz="3200" b="1" dirty="0" err="1"/>
              <a:t>pairED</a:t>
            </a:r>
            <a:r>
              <a:rPr lang="en-US" sz="3200" b="1" dirty="0"/>
              <a:t> programming to have fun and sell your solutions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/>
              <a:t>Kristin Carr</a:t>
            </a:r>
          </a:p>
          <a:p>
            <a:r>
              <a:rPr lang="en-US"/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Problem 2: Solutions need to be STABLE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Calibri"/>
                <a:ea typeface="Calibri"/>
                <a:cs typeface="Calibri"/>
              </a:rPr>
              <a:t>sufficient </a:t>
            </a:r>
            <a:r>
              <a:rPr lang="en-US" sz="2400" dirty="0">
                <a:latin typeface="Calibri"/>
                <a:ea typeface="Calibri"/>
                <a:cs typeface="Calibri"/>
              </a:rPr>
              <a:t>support </a:t>
            </a:r>
            <a:endParaRPr lang="en-US" dirty="0"/>
          </a:p>
          <a:p>
            <a:pPr lvl="1"/>
            <a:endParaRPr lang="en-US">
              <a:latin typeface="Aptos" panose="02110004020202020204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Embrace the Paradox: Paired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629864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15% more time with 15% less defects</a:t>
            </a:r>
            <a:endParaRPr lang="en-US" dirty="0"/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 fontAlgn="ctr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preferred working in pairs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Solo developers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test cases </a:t>
            </a:r>
            <a:endParaRPr lang="en-US" dirty="0"/>
          </a:p>
          <a:p>
            <a:pPr lvl="1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Paired developers 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1066461" y="6409723"/>
            <a:ext cx="960581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https://medium.com/the-liberators/in-depth-the-costs-and-benefits-of-pair-programming-b4b54b27c6ff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REACTIVE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Calibri"/>
                <a:ea typeface="Calibri"/>
                <a:cs typeface="Calibri"/>
              </a:rPr>
              <a:t>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Pin Model Version</a:t>
            </a:r>
          </a:p>
          <a:p>
            <a:pPr algn="ctr"/>
            <a:r>
              <a:rPr lang="en-US" sz="2400"/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Call API</a:t>
            </a:r>
          </a:p>
          <a:p>
            <a:pPr algn="ctr"/>
            <a:r>
              <a:rPr lang="en-US" sz="2400"/>
              <a:t>Display Model Preds </a:t>
            </a:r>
          </a:p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638463" y="2992684"/>
            <a:ext cx="2130387" cy="1050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KF lead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KC lead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Path to Victory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paired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paired programming NOT look?</a:t>
            </a:r>
          </a:p>
          <a:p>
            <a:endParaRPr lang="en-US" sz="2800" dirty="0"/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02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paired programming NOT look?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Backseat driving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Hogging the keyboard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paired programming NOT look?</a:t>
            </a:r>
            <a:endParaRPr lang="en-US" sz="2800"/>
          </a:p>
          <a:p>
            <a:endParaRPr lang="en-US" sz="2800" dirty="0"/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42" y="1711308"/>
            <a:ext cx="6257027" cy="48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paired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Many approaches</a:t>
            </a:r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paired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paired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Black Mountain: Stronger Together</a:t>
            </a:r>
            <a:endParaRPr lang="en-US" dirty="0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How does paired programming look?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Many approaches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b="1" dirty="0"/>
              <a:t>Unstructured Asynchronous ("</a:t>
            </a:r>
            <a:r>
              <a:rPr lang="en-US" sz="2400" b="1" dirty="0" err="1"/>
              <a:t>Pair"allel</a:t>
            </a:r>
            <a:r>
              <a:rPr lang="en-US" sz="2400" b="1" dirty="0"/>
              <a:t>)</a:t>
            </a:r>
            <a:r>
              <a:rPr lang="en-US" sz="2400" dirty="0"/>
              <a:t>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</a:rPr>
              <a:t>"Refactoring" is the process of making the code more readable, maintainable, and efficient</a:t>
            </a:r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/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Before Paired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After Paired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Lesson #3: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Lesson #3: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2F601-F598-E8D9-2306-5B54EEBD8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f you want to go fast, go alone. If you want to go far, go together.” -">
            <a:extLst>
              <a:ext uri="{FF2B5EF4-FFF2-40B4-BE49-F238E27FC236}">
                <a16:creationId xmlns:a16="http://schemas.microsoft.com/office/drawing/2014/main" id="{29C77F88-90C1-E679-1A3B-4A929900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52" r="2628"/>
          <a:stretch>
            <a:fillRect/>
          </a:stretch>
        </p:blipFill>
        <p:spPr>
          <a:xfrm>
            <a:off x="5054860" y="1408652"/>
            <a:ext cx="6970382" cy="4493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CD693-4918-241C-4A2E-D18D922D757E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Lesson #3: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/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5986B-8CCB-4F15-8EE2-633A7FD6267C}"/>
              </a:ext>
            </a:extLst>
          </p:cNvPr>
          <p:cNvSpPr txBox="1"/>
          <p:nvPr/>
        </p:nvSpPr>
        <p:spPr>
          <a:xfrm>
            <a:off x="347896" y="1038266"/>
            <a:ext cx="597688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Refactor often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Slow down to speed up (reprise)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AA46D-6A3A-E71C-FEA0-FA1D3F9B7A22}"/>
              </a:ext>
            </a:extLst>
          </p:cNvPr>
          <p:cNvSpPr txBox="1"/>
          <p:nvPr/>
        </p:nvSpPr>
        <p:spPr>
          <a:xfrm>
            <a:off x="5215233" y="1710338"/>
            <a:ext cx="5448475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rgbClr val="000000"/>
                </a:solidFill>
              </a:rPr>
              <a:t>If you want to go fast, go alone. </a:t>
            </a:r>
            <a:endParaRPr lang="en-US" sz="2800" b="1" dirty="0">
              <a:solidFill>
                <a:srgbClr val="000000"/>
              </a:solidFill>
            </a:endParaRPr>
          </a:p>
          <a:p>
            <a:r>
              <a:rPr lang="en-US" sz="2800" b="1" i="1" dirty="0">
                <a:solidFill>
                  <a:srgbClr val="000000"/>
                </a:solidFill>
              </a:rPr>
              <a:t>If you want to go far, go together.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595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/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/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Black Mountain: Stronger Together</a:t>
            </a:r>
            <a:endParaRPr lang="en-US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/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/>
                <a:ea typeface="Calibri"/>
                <a:cs typeface="Calibri"/>
              </a:rPr>
              <a:t>R code to pin the model</a:t>
            </a:r>
            <a:r>
              <a:rPr lang="en-US" sz="200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Posit Connect view of pinned </a:t>
            </a:r>
            <a:r>
              <a:rPr lang="en-US" sz="2000">
                <a:latin typeface="Calibri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/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>
                <a:solidFill>
                  <a:srgbClr val="0070C0"/>
                </a:solidFill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/pin-</a:t>
            </a:r>
            <a:r>
              <a:rPr lang="en-US" dirty="0" err="1"/>
              <a:t>url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/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162433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23105" y="4226863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>
                    <a:lumMod val="76000"/>
                  </a:schemeClr>
                </a:solidFill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/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The Technical Details</a:t>
            </a:r>
            <a:endParaRPr lang="en-US"/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57C9A9E-3D87-2152-7DB6-1D042A410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87" y="1168400"/>
            <a:ext cx="7652067" cy="5394960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D7BFAA-92F2-8872-A6AD-216E97CD82CF}"/>
              </a:ext>
            </a:extLst>
          </p:cNvPr>
          <p:cNvSpPr/>
          <p:nvPr/>
        </p:nvSpPr>
        <p:spPr>
          <a:xfrm>
            <a:off x="4423887" y="3865880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C1D50-7E52-5B3B-C786-8D3E2C297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620BC3-2322-337D-CDA1-0680921DDB9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Want to Learn More?</a:t>
            </a:r>
            <a:endParaRPr lang="en-US"/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D7575FE5-6B26-6572-1BB1-B0A626E1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7306530" y="1125365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090E1507-276B-A977-A4DC-1BDC24AED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8" y="1125365"/>
            <a:ext cx="5037576" cy="50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Black Mountain: Stronger Together</a:t>
            </a:r>
            <a:endParaRPr lang="en-US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A56704C0-7FC3-8DE3-FB82-F6E7747FD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feet change in elevation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Black Mountain: Stronger Together</a:t>
            </a:r>
            <a:endParaRPr lang="en-US"/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1636 feet change in elevation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209092" y="524409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905894" y="2202196"/>
            <a:ext cx="263894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Preparation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Adaptability</a:t>
            </a: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Overcome Difficulty</a:t>
            </a:r>
            <a:endParaRPr lang="en-US" sz="2400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/>
          <p:nvPr/>
        </p:nvCxnSpPr>
        <p:spPr>
          <a:xfrm>
            <a:off x="3556217" y="2455747"/>
            <a:ext cx="1246883" cy="145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 flipV="1">
            <a:off x="3274787" y="3541024"/>
            <a:ext cx="1579710" cy="30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 flipV="1">
            <a:off x="4168217" y="4630998"/>
            <a:ext cx="791435" cy="117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Space occupied / Total space available --&gt; "Container Fill Ratio" (CFR)</a:t>
            </a:r>
            <a:endParaRPr lang="en-US"/>
          </a:p>
          <a:p>
            <a:pPr marL="0" indent="0"/>
            <a:endParaRPr lang="en-US" altLang="ja-JP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endParaRPr lang="en-US" altLang="ja-JP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/>
            <a:r>
              <a:rPr lang="en-US" altLang="ja-JP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Business problem: Predict monthly CFR based on package dimensions</a:t>
            </a:r>
            <a:endParaRPr lang="en-US">
              <a:solidFill>
                <a:schemeClr val="tx1"/>
              </a:solidFill>
            </a:endParaRPr>
          </a:p>
          <a:p>
            <a:pPr marL="0" indent="0"/>
            <a:endParaRPr lang="en-US" altLang="ja-JP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 eaLnBrk="1" hangingPunct="1"/>
            <a:endParaRPr lang="en-US" altLang="ja-JP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Our Spartan Race at Work</a:t>
            </a:r>
            <a:endParaRPr lang="en-US"/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95B0-83B5-15F5-2637-9BB8E7EF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C22AF1BE-1F8D-610D-FC81-266E7E0B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" t="45893" r="1319"/>
          <a:stretch>
            <a:fillRect/>
          </a:stretch>
        </p:blipFill>
        <p:spPr>
          <a:xfrm>
            <a:off x="870694" y="844489"/>
            <a:ext cx="10439053" cy="4934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FD64-FB82-3AC8-2A7B-231E4BDD9E0B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Simple, right?</a:t>
            </a:r>
            <a:endParaRPr lang="en-US"/>
          </a:p>
        </p:txBody>
      </p:sp>
      <p:pic>
        <p:nvPicPr>
          <p:cNvPr id="11" name="Picture 10" descr="A blue line in a black background&#10;&#10;AI-generated content may be incorrect.">
            <a:extLst>
              <a:ext uri="{FF2B5EF4-FFF2-40B4-BE49-F238E27FC236}">
                <a16:creationId xmlns:a16="http://schemas.microsoft.com/office/drawing/2014/main" id="{2534EBE0-9810-047F-27D8-9D6A3D0B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76" y="1521439"/>
            <a:ext cx="9644206" cy="2466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A7B89-AD06-D5EF-8D60-8AF4CD1694A4}"/>
              </a:ext>
            </a:extLst>
          </p:cNvPr>
          <p:cNvSpPr/>
          <p:nvPr/>
        </p:nvSpPr>
        <p:spPr>
          <a:xfrm>
            <a:off x="4389890" y="846516"/>
            <a:ext cx="1625411" cy="461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13F618-C55A-1B77-CB99-099227F092A5}"/>
              </a:ext>
            </a:extLst>
          </p:cNvPr>
          <p:cNvSpPr txBox="1"/>
          <p:nvPr/>
        </p:nvSpPr>
        <p:spPr>
          <a:xfrm>
            <a:off x="6395685" y="894357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solidFill>
                  <a:srgbClr val="7030A0"/>
                </a:solidFill>
                <a:latin typeface="Calibri"/>
                <a:ea typeface="Calibri"/>
                <a:cs typeface="Calibri"/>
              </a:rPr>
              <a:t>Dedicated Support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latin typeface="Calibri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841B-8983-ADBA-5D94-1EB735F9FFD9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479B190-CE7D-48CC-0E67-A09BCE5E6840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E55180-C1F2-8413-9784-933DF3E7D57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8A7AE-F45A-0498-D306-72A5BB4525BD}"/>
              </a:ext>
            </a:extLst>
          </p:cNvPr>
          <p:cNvSpPr txBox="1"/>
          <p:nvPr/>
        </p:nvSpPr>
        <p:spPr>
          <a:xfrm>
            <a:off x="8747477" y="2459813"/>
            <a:ext cx="3363589" cy="12258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Calibri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reactivity </a:t>
            </a:r>
            <a:r>
              <a:rPr lang="en-US" sz="2200" dirty="0">
                <a:latin typeface="Calibri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Calibri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698A35-39E9-2D3B-4B59-E7ED5F2080D6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8F5A20C-EB2C-BBAC-0DBD-F0C18FB193C9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3B7A6E2-6FF3-704B-7153-A406B3D43BF6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56585F-0DE6-88E4-E5AE-C3179DBCD5E4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2D4D1801-C18C-B4E7-469F-4AB749D45F94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5" grpId="0" animBg="1"/>
      <p:bldP spid="11" grpId="0" animBg="1"/>
      <p:bldP spid="12" grpId="0" animBg="1"/>
      <p:bldP spid="21" grpId="0" animBg="1"/>
      <p:bldP spid="26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Problem 1: Solutions need to be REACTIVE</a:t>
            </a:r>
            <a:endParaRPr lang="en-US"/>
          </a:p>
        </p:txBody>
      </p:sp>
      <p:pic>
        <p:nvPicPr>
          <p:cNvPr id="4" name="Picture 3" descr="A close up of a hammer&#10;&#10;AI-generated content may be incorrect.">
            <a:extLst>
              <a:ext uri="{FF2B5EF4-FFF2-40B4-BE49-F238E27FC236}">
                <a16:creationId xmlns:a16="http://schemas.microsoft.com/office/drawing/2014/main" id="{D30E7209-CE82-7260-3F75-8D58D180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726" y="853457"/>
            <a:ext cx="2133600" cy="2133600"/>
          </a:xfrm>
          <a:prstGeom prst="rect">
            <a:avLst/>
          </a:prstGeom>
        </p:spPr>
      </p:pic>
      <p:pic>
        <p:nvPicPr>
          <p:cNvPr id="8" name="Picture 7" descr="A red swiss army knife&#10;&#10;AI-generated content may be incorrect.">
            <a:extLst>
              <a:ext uri="{FF2B5EF4-FFF2-40B4-BE49-F238E27FC236}">
                <a16:creationId xmlns:a16="http://schemas.microsoft.com/office/drawing/2014/main" id="{74500A4B-E564-37C2-5A38-486E0F749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35" y="4234757"/>
            <a:ext cx="2117599" cy="2117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7D32D-37EA-6629-088D-2CFF62F7F2E3}"/>
              </a:ext>
            </a:extLst>
          </p:cNvPr>
          <p:cNvSpPr txBox="1"/>
          <p:nvPr/>
        </p:nvSpPr>
        <p:spPr>
          <a:xfrm>
            <a:off x="9306735" y="211937"/>
            <a:ext cx="25252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Tool we wish we had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CF52C-7632-DEED-F507-2C81881621FF}"/>
              </a:ext>
            </a:extLst>
          </p:cNvPr>
          <p:cNvSpPr txBox="1"/>
          <p:nvPr/>
        </p:nvSpPr>
        <p:spPr>
          <a:xfrm>
            <a:off x="9135156" y="3751936"/>
            <a:ext cx="25252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Tools we actually have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D5F8D-1971-AB86-E852-2A9AC986850C}"/>
              </a:ext>
            </a:extLst>
          </p:cNvPr>
          <p:cNvSpPr txBox="1"/>
          <p:nvPr/>
        </p:nvSpPr>
        <p:spPr>
          <a:xfrm>
            <a:off x="420521" y="5199174"/>
            <a:ext cx="7238066" cy="10959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54" y="4237755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07" y="1869849"/>
            <a:ext cx="7033173" cy="1373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32F53-DFFC-246E-F586-6687B06FFF1B}"/>
              </a:ext>
            </a:extLst>
          </p:cNvPr>
          <p:cNvSpPr txBox="1"/>
          <p:nvPr/>
        </p:nvSpPr>
        <p:spPr>
          <a:xfrm>
            <a:off x="9863229" y="1498700"/>
            <a:ext cx="106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50c2d34f-f553-4235-803c-839569a53bae"/>
    <ds:schemaRef ds:uri="e689e8e5-ea8c-4d20-b666-0d9128fe5a96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180</TotalTime>
  <Words>864</Words>
  <Application>Microsoft Office PowerPoint</Application>
  <PresentationFormat>Widescreen</PresentationFormat>
  <Paragraphs>255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Arial,Sans-Serif</vt:lpstr>
      <vt:lpstr>Courier New,monospace</vt:lpstr>
      <vt:lpstr>Aptos</vt:lpstr>
      <vt:lpstr>Arial</vt:lpstr>
      <vt:lpstr>Calibri</vt:lpstr>
      <vt:lpstr>Courier New</vt:lpstr>
      <vt:lpstr>Gill Sans MT</vt:lpstr>
      <vt:lpstr>Parcel</vt:lpstr>
      <vt:lpstr>Self-sufficient deployment:  using pairED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495</cp:revision>
  <dcterms:created xsi:type="dcterms:W3CDTF">2025-08-04T14:56:33Z</dcterms:created>
  <dcterms:modified xsi:type="dcterms:W3CDTF">2025-08-27T13:41:03Z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